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2"/>
  </p:notesMasterIdLst>
  <p:sldIdLst>
    <p:sldId id="324" r:id="rId2"/>
    <p:sldId id="390" r:id="rId3"/>
    <p:sldId id="391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805" r:id="rId17"/>
    <p:sldId id="791" r:id="rId18"/>
    <p:sldId id="393" r:id="rId19"/>
    <p:sldId id="396" r:id="rId20"/>
    <p:sldId id="39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8"/>
  </p:normalViewPr>
  <p:slideViewPr>
    <p:cSldViewPr snapToGrid="0" snapToObjects="1">
      <p:cViewPr varScale="1">
        <p:scale>
          <a:sx n="120" d="100"/>
          <a:sy n="120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988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765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982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9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34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93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3" y="1267634"/>
            <a:ext cx="3066865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Filtros con Máscaras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2219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44FD9F8E-BEA6-7F4B-A3F3-0BA0D269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C960AA-3239-7E4B-BDED-629DA9A140F9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8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8503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DA5952F7-D8F1-9341-83AF-D4E31483D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B9117C-6966-014D-9DB5-13B12DFA07EC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9094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86CFEBF0-D5DA-1643-B98A-E4AE5AE4C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F96C8F-B1AA-EC42-AA77-AB5300A0BC6A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2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7273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0808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7.2</a:t>
            </a: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C659EA04-EACD-CA46-9AB3-E617221E3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F44968-D6D2-4F4E-8EE8-1AAF1FE245DC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7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6658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0808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43635" y="2623291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7.8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0D3C75CE-C8A3-2E46-AF09-D599614C2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A3578A-56E1-8449-90CE-B60CC10EBDB7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2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" y="268938"/>
            <a:ext cx="2225802" cy="2225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03" y="268938"/>
            <a:ext cx="2225802" cy="222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57" y="268938"/>
            <a:ext cx="2225802" cy="222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" y="2917698"/>
            <a:ext cx="2225802" cy="2225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18" y="2917698"/>
            <a:ext cx="2225802" cy="2225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57" y="2917698"/>
            <a:ext cx="2225802" cy="2225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7446" y="-22411"/>
            <a:ext cx="4137671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Trebuchet MS"/>
                <a:cs typeface="Trebuchet MS"/>
              </a:rPr>
              <a:t>Original                                   3x3                                       5x5</a:t>
            </a: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r>
              <a:rPr lang="en-US" sz="1050">
                <a:latin typeface="Trebuchet MS"/>
                <a:cs typeface="Trebuchet MS"/>
              </a:rPr>
              <a:t>9x9                                        15x15                                    21x21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3974" y="268938"/>
            <a:ext cx="0" cy="222580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1562" y="1112070"/>
            <a:ext cx="3337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Trebuchet MS"/>
                <a:cs typeface="Trebuchet MS"/>
              </a:rPr>
              <a:t>256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591552" y="1111620"/>
            <a:ext cx="0" cy="222580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5796" y="2223681"/>
            <a:ext cx="3337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Trebuchet MS"/>
                <a:cs typeface="Trebuchet MS"/>
              </a:rPr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189950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44" y="470203"/>
            <a:ext cx="1979809" cy="197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4492" y="470203"/>
            <a:ext cx="1979809" cy="1979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146" y="470203"/>
            <a:ext cx="1979809" cy="1979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44" y="3052366"/>
            <a:ext cx="1979809" cy="197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0006" y="3052366"/>
            <a:ext cx="1979809" cy="19798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146" y="3052366"/>
            <a:ext cx="1979809" cy="1979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88A9F9-B88B-904E-A290-53A2D0356822}"/>
              </a:ext>
            </a:extLst>
          </p:cNvPr>
          <p:cNvSpPr txBox="1"/>
          <p:nvPr/>
        </p:nvSpPr>
        <p:spPr>
          <a:xfrm>
            <a:off x="489856" y="208719"/>
            <a:ext cx="529183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rebuchet MS"/>
                <a:cs typeface="Trebuchet MS"/>
              </a:rPr>
              <a:t>Original                                   3x3                                          5x5</a:t>
            </a: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r>
              <a:rPr lang="en-US" sz="1300" dirty="0">
                <a:latin typeface="Trebuchet MS"/>
                <a:cs typeface="Trebuchet MS"/>
              </a:rPr>
              <a:t>9x9                                          15x15                                      35x35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134B3-2265-304B-998F-705FD3B2A4B8}"/>
              </a:ext>
            </a:extLst>
          </p:cNvPr>
          <p:cNvCxnSpPr>
            <a:cxnSpLocks/>
          </p:cNvCxnSpPr>
          <p:nvPr/>
        </p:nvCxnSpPr>
        <p:spPr>
          <a:xfrm>
            <a:off x="713974" y="470203"/>
            <a:ext cx="0" cy="197980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00287B-3990-CE4F-99D0-98E0E1A999B2}"/>
              </a:ext>
            </a:extLst>
          </p:cNvPr>
          <p:cNvSpPr txBox="1"/>
          <p:nvPr/>
        </p:nvSpPr>
        <p:spPr>
          <a:xfrm>
            <a:off x="564841" y="1372969"/>
            <a:ext cx="333746" cy="2077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50">
                <a:latin typeface="Trebuchet MS"/>
                <a:cs typeface="Trebuchet MS"/>
              </a:rPr>
              <a:t>512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2952E-FECE-1B4E-9F08-9829B437252C}"/>
              </a:ext>
            </a:extLst>
          </p:cNvPr>
          <p:cNvCxnSpPr>
            <a:cxnSpLocks/>
          </p:cNvCxnSpPr>
          <p:nvPr/>
        </p:nvCxnSpPr>
        <p:spPr>
          <a:xfrm flipH="1">
            <a:off x="564841" y="2224521"/>
            <a:ext cx="1971912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4CBE88-886D-6540-94DA-4F30FB874E90}"/>
              </a:ext>
            </a:extLst>
          </p:cNvPr>
          <p:cNvSpPr txBox="1"/>
          <p:nvPr/>
        </p:nvSpPr>
        <p:spPr>
          <a:xfrm>
            <a:off x="1366345" y="2141685"/>
            <a:ext cx="333746" cy="2077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50">
                <a:latin typeface="Trebuchet MS"/>
                <a:cs typeface="Trebuchet MS"/>
              </a:rPr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25314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3096" y="228801"/>
            <a:ext cx="595547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err="1">
                <a:latin typeface="Courier"/>
                <a:cs typeface="Courier"/>
              </a:rPr>
              <a:t>Pseudocódigo</a:t>
            </a:r>
            <a:endParaRPr lang="en-US" sz="1500" b="1">
              <a:latin typeface="Courier"/>
              <a:cs typeface="Courier"/>
            </a:endParaRP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Input: imagen X (N x M </a:t>
            </a:r>
            <a:r>
              <a:rPr lang="en-US" sz="1500" err="1">
                <a:latin typeface="Courier"/>
                <a:cs typeface="Courier"/>
              </a:rPr>
              <a:t>pixeles</a:t>
            </a:r>
            <a:r>
              <a:rPr lang="en-US" sz="1500">
                <a:latin typeface="Courier"/>
                <a:cs typeface="Courier"/>
              </a:rPr>
              <a:t>)</a:t>
            </a:r>
          </a:p>
          <a:p>
            <a:r>
              <a:rPr lang="en-US" sz="1500">
                <a:latin typeface="Courier"/>
                <a:cs typeface="Courier"/>
              </a:rPr>
              <a:t>       </a:t>
            </a:r>
            <a:r>
              <a:rPr lang="en-US" sz="1500" err="1">
                <a:latin typeface="Courier"/>
                <a:cs typeface="Courier"/>
              </a:rPr>
              <a:t>tamaño</a:t>
            </a:r>
            <a:r>
              <a:rPr lang="en-US" sz="1500">
                <a:latin typeface="Courier"/>
                <a:cs typeface="Courier"/>
              </a:rPr>
              <a:t> de </a:t>
            </a:r>
            <a:r>
              <a:rPr lang="en-US" sz="1500" err="1">
                <a:latin typeface="Courier"/>
                <a:cs typeface="Courier"/>
              </a:rPr>
              <a:t>máscara</a:t>
            </a:r>
            <a:r>
              <a:rPr lang="en-US" sz="1500">
                <a:latin typeface="Courier"/>
                <a:cs typeface="Courier"/>
              </a:rPr>
              <a:t> (2k+1)x(2k+1)</a:t>
            </a:r>
          </a:p>
          <a:p>
            <a:r>
              <a:rPr lang="en-US" sz="1500">
                <a:latin typeface="Courier"/>
                <a:cs typeface="Courier"/>
              </a:rPr>
              <a:t>       </a:t>
            </a:r>
            <a:r>
              <a:rPr lang="en-US" sz="1500" err="1">
                <a:latin typeface="Courier"/>
                <a:cs typeface="Courier"/>
              </a:rPr>
              <a:t>operador</a:t>
            </a:r>
            <a:r>
              <a:rPr lang="en-US" sz="1500">
                <a:latin typeface="Courier"/>
                <a:cs typeface="Courier"/>
              </a:rPr>
              <a:t> lineal F</a:t>
            </a: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Output: imagen Y</a:t>
            </a:r>
          </a:p>
          <a:p>
            <a:endParaRPr lang="en-US" sz="1500">
              <a:latin typeface="Courier"/>
              <a:cs typeface="Courier"/>
            </a:endParaRP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for </a:t>
            </a:r>
            <a:r>
              <a:rPr lang="en-US" sz="1500" err="1">
                <a:latin typeface="Courier"/>
                <a:cs typeface="Courier"/>
              </a:rPr>
              <a:t>i</a:t>
            </a:r>
            <a:r>
              <a:rPr lang="en-US" sz="1500">
                <a:latin typeface="Courier"/>
                <a:cs typeface="Courier"/>
              </a:rPr>
              <a:t> = k+1 to N-k</a:t>
            </a:r>
          </a:p>
          <a:p>
            <a:r>
              <a:rPr lang="en-US" sz="1500">
                <a:latin typeface="Courier"/>
                <a:cs typeface="Courier"/>
              </a:rPr>
              <a:t>    for j = k+1 to M-k</a:t>
            </a:r>
          </a:p>
          <a:p>
            <a:r>
              <a:rPr lang="en-US" sz="1500">
                <a:latin typeface="Courier"/>
                <a:cs typeface="Courier"/>
              </a:rPr>
              <a:t>        s = 0;</a:t>
            </a:r>
          </a:p>
          <a:p>
            <a:r>
              <a:rPr lang="en-US" sz="1500">
                <a:latin typeface="Courier"/>
                <a:cs typeface="Courier"/>
              </a:rPr>
              <a:t>        for p=-</a:t>
            </a:r>
            <a:r>
              <a:rPr lang="en-US" sz="1500" err="1">
                <a:latin typeface="Courier"/>
                <a:cs typeface="Courier"/>
              </a:rPr>
              <a:t>k:k</a:t>
            </a:r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            for q=-</a:t>
            </a:r>
            <a:r>
              <a:rPr lang="en-US" sz="1500" err="1">
                <a:latin typeface="Courier"/>
                <a:cs typeface="Courier"/>
              </a:rPr>
              <a:t>k:k</a:t>
            </a:r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                s = s + F(p+k+1,q+k+1)*X(</a:t>
            </a:r>
            <a:r>
              <a:rPr lang="en-US" sz="1500" err="1">
                <a:latin typeface="Courier"/>
                <a:cs typeface="Courier"/>
              </a:rPr>
              <a:t>i+p,j+q</a:t>
            </a:r>
            <a:r>
              <a:rPr lang="en-US" sz="1500">
                <a:latin typeface="Courier"/>
                <a:cs typeface="Courier"/>
              </a:rPr>
              <a:t>);</a:t>
            </a:r>
          </a:p>
          <a:p>
            <a:r>
              <a:rPr lang="en-US" sz="1500">
                <a:latin typeface="Courier"/>
                <a:cs typeface="Courier"/>
              </a:rPr>
              <a:t>            end</a:t>
            </a:r>
          </a:p>
          <a:p>
            <a:r>
              <a:rPr lang="en-US" sz="1500">
                <a:latin typeface="Courier"/>
                <a:cs typeface="Courier"/>
              </a:rPr>
              <a:t>        end</a:t>
            </a:r>
          </a:p>
          <a:p>
            <a:r>
              <a:rPr lang="en-US" sz="1500">
                <a:latin typeface="Courier"/>
                <a:cs typeface="Courier"/>
              </a:rPr>
              <a:t>        Y(</a:t>
            </a:r>
            <a:r>
              <a:rPr lang="en-US" sz="1500" err="1">
                <a:latin typeface="Courier"/>
                <a:cs typeface="Courier"/>
              </a:rPr>
              <a:t>i,j</a:t>
            </a:r>
            <a:r>
              <a:rPr lang="en-US" sz="1500">
                <a:latin typeface="Courier"/>
                <a:cs typeface="Courier"/>
              </a:rPr>
              <a:t>) = s;</a:t>
            </a:r>
          </a:p>
          <a:p>
            <a:r>
              <a:rPr lang="en-US" sz="1500">
                <a:latin typeface="Courier"/>
                <a:cs typeface="Courier"/>
              </a:rPr>
              <a:t>    end</a:t>
            </a:r>
          </a:p>
          <a:p>
            <a:r>
              <a:rPr lang="en-US" sz="1500">
                <a:latin typeface="Courier"/>
                <a:cs typeface="Courie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4143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99" y="1367555"/>
            <a:ext cx="4572746" cy="2980450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4552" y="1370501"/>
            <a:ext cx="4572000" cy="299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55" y="1371598"/>
            <a:ext cx="4572000" cy="299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56" y="1368010"/>
            <a:ext cx="4571999" cy="299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179" y="2089563"/>
            <a:ext cx="310383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3BE16E-9289-0B4D-A1A0-D5E9B0731623}"/>
              </a:ext>
            </a:extLst>
          </p:cNvPr>
          <p:cNvSpPr/>
          <p:nvPr/>
        </p:nvSpPr>
        <p:spPr>
          <a:xfrm>
            <a:off x="705431" y="302976"/>
            <a:ext cx="364234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 con máscara promedio</a:t>
            </a:r>
            <a:endParaRPr lang="en-US" sz="2100">
              <a:solidFill>
                <a:srgbClr val="FF93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4CA7B-94B4-7F47-9937-2520BBA2A823}"/>
              </a:ext>
            </a:extLst>
          </p:cNvPr>
          <p:cNvSpPr txBox="1"/>
          <p:nvPr/>
        </p:nvSpPr>
        <p:spPr>
          <a:xfrm>
            <a:off x="2997607" y="4494972"/>
            <a:ext cx="2678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Resta de imagen original con el promedio</a:t>
            </a:r>
          </a:p>
        </p:txBody>
      </p:sp>
    </p:spTree>
    <p:extLst>
      <p:ext uri="{BB962C8B-B14F-4D97-AF65-F5344CB8AC3E}">
        <p14:creationId xmlns:p14="http://schemas.microsoft.com/office/powerpoint/2010/main" val="4266747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948 -0.134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-0.13457 L 0.55868 -0.13457 L 0.55868 -0.08858 L 0.10034 -0.08858 L 0.10034 -0.02994 L 0.55712 -0.02994 L 0.55712 0.03024 L 0.09948 0.03024 L 0.09948 0.09814 L 0.55555 0.09814 L 0.55555 0.16265 L 0.09896 0.16265 L 0.09896 0.22654 L 0.55451 0.22777 L 0.55451 0.29722 L 0.09896 0.29845 L 0.09896 0.37129 L 0.55451 0.37129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25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46" y="1367516"/>
            <a:ext cx="4572746" cy="2975178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7749" y="1374804"/>
            <a:ext cx="4572000" cy="296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702" y="1368923"/>
            <a:ext cx="4572000" cy="299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703" y="1365335"/>
            <a:ext cx="4571999" cy="299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179" y="2090691"/>
            <a:ext cx="310383" cy="11887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BB9EC-68B5-4945-8542-047FDD77ED5F}"/>
              </a:ext>
            </a:extLst>
          </p:cNvPr>
          <p:cNvSpPr/>
          <p:nvPr/>
        </p:nvSpPr>
        <p:spPr>
          <a:xfrm>
            <a:off x="705431" y="302976"/>
            <a:ext cx="53367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 con máscara de detección de bordes</a:t>
            </a:r>
            <a:endParaRPr lang="en-US" sz="2100">
              <a:solidFill>
                <a:srgbClr val="FF9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6BFB8-37D5-8647-AF16-192BB6A9AF4B}"/>
              </a:ext>
            </a:extLst>
          </p:cNvPr>
          <p:cNvSpPr txBox="1"/>
          <p:nvPr/>
        </p:nvSpPr>
        <p:spPr>
          <a:xfrm>
            <a:off x="2772219" y="447686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Aplicando un umbral para detectar bordes</a:t>
            </a:r>
          </a:p>
        </p:txBody>
      </p:sp>
    </p:spTree>
    <p:extLst>
      <p:ext uri="{BB962C8B-B14F-4D97-AF65-F5344CB8AC3E}">
        <p14:creationId xmlns:p14="http://schemas.microsoft.com/office/powerpoint/2010/main" val="778370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7 L 0.09045 -0.13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45 -0.1392 L 0.56146 -0.1392 L 0.56146 -0.0895 L 0.09149 -0.0895 L 0.09149 -0.02531 L 0.55989 -0.02531 L 0.55989 0.04074 L 0.09045 0.04074 L 0.09045 0.11482 L 0.55798 0.11482 L 0.55798 0.18519 L 0.0901 0.18519 L 0.0901 0.25556 L 0.55694 0.25679 L 0.55694 0.33241 L 0.0901 0.33426 L 0.0901 0.41389 L 0.55694 0.41389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76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92762" y="1110853"/>
            <a:ext cx="2026444" cy="2719388"/>
            <a:chOff x="3530" y="933"/>
            <a:chExt cx="1702" cy="2284"/>
          </a:xfrm>
        </p:grpSpPr>
        <p:grpSp>
          <p:nvGrpSpPr>
            <p:cNvPr id="1108" name="Group 8"/>
            <p:cNvGrpSpPr>
              <a:grpSpLocks/>
            </p:cNvGrpSpPr>
            <p:nvPr/>
          </p:nvGrpSpPr>
          <p:grpSpPr bwMode="auto">
            <a:xfrm>
              <a:off x="3624" y="1139"/>
              <a:ext cx="1608" cy="2078"/>
              <a:chOff x="3456" y="635"/>
              <a:chExt cx="1728" cy="2078"/>
            </a:xfrm>
          </p:grpSpPr>
          <p:pic>
            <p:nvPicPr>
              <p:cNvPr id="1114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56" y="635"/>
                <a:ext cx="1728" cy="2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5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14" y="676"/>
                <a:ext cx="1360" cy="2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9" name="Text Box 11"/>
            <p:cNvSpPr txBox="1">
              <a:spLocks noChangeArrowheads="1"/>
            </p:cNvSpPr>
            <p:nvPr/>
          </p:nvSpPr>
          <p:spPr bwMode="auto">
            <a:xfrm>
              <a:off x="3530" y="933"/>
              <a:ext cx="45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Output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110" name="Line 12"/>
            <p:cNvSpPr>
              <a:spLocks noChangeShapeType="1"/>
            </p:cNvSpPr>
            <p:nvPr/>
          </p:nvSpPr>
          <p:spPr bwMode="auto">
            <a:xfrm>
              <a:off x="3942" y="1164"/>
              <a:ext cx="0" cy="946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1" name="Line 13"/>
            <p:cNvSpPr>
              <a:spLocks noChangeShapeType="1"/>
            </p:cNvSpPr>
            <p:nvPr/>
          </p:nvSpPr>
          <p:spPr bwMode="auto">
            <a:xfrm rot="16200000" flipH="1">
              <a:off x="4254" y="852"/>
              <a:ext cx="300" cy="91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2" name="Text Box 14"/>
            <p:cNvSpPr txBox="1">
              <a:spLocks noChangeArrowheads="1"/>
            </p:cNvSpPr>
            <p:nvPr/>
          </p:nvSpPr>
          <p:spPr bwMode="auto">
            <a:xfrm>
              <a:off x="4727" y="1232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900" dirty="0">
                  <a:latin typeface="Trebuchet MS" panose="020B0703020202090204" pitchFamily="34" charset="0"/>
                </a:rPr>
                <a:t>j</a:t>
              </a:r>
            </a:p>
          </p:txBody>
        </p:sp>
        <p:sp>
          <p:nvSpPr>
            <p:cNvPr id="1113" name="Text Box 15"/>
            <p:cNvSpPr txBox="1">
              <a:spLocks noChangeArrowheads="1"/>
            </p:cNvSpPr>
            <p:nvPr/>
          </p:nvSpPr>
          <p:spPr bwMode="auto">
            <a:xfrm>
              <a:off x="3759" y="1943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i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835137" y="1139429"/>
            <a:ext cx="2097881" cy="2733675"/>
            <a:chOff x="290" y="957"/>
            <a:chExt cx="1762" cy="2296"/>
          </a:xfrm>
        </p:grpSpPr>
        <p:pic>
          <p:nvPicPr>
            <p:cNvPr id="1101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" y="1175"/>
              <a:ext cx="1728" cy="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2" name="Text Box 18"/>
            <p:cNvSpPr txBox="1">
              <a:spLocks noChangeArrowheads="1"/>
            </p:cNvSpPr>
            <p:nvPr/>
          </p:nvSpPr>
          <p:spPr bwMode="auto">
            <a:xfrm>
              <a:off x="290" y="957"/>
              <a:ext cx="38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Input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grpSp>
          <p:nvGrpSpPr>
            <p:cNvPr id="1103" name="Group 19"/>
            <p:cNvGrpSpPr>
              <a:grpSpLocks/>
            </p:cNvGrpSpPr>
            <p:nvPr/>
          </p:nvGrpSpPr>
          <p:grpSpPr bwMode="auto">
            <a:xfrm>
              <a:off x="489" y="1200"/>
              <a:ext cx="1185" cy="973"/>
              <a:chOff x="321" y="696"/>
              <a:chExt cx="1185" cy="973"/>
            </a:xfrm>
          </p:grpSpPr>
          <p:sp>
            <p:nvSpPr>
              <p:cNvPr id="1104" name="Line 20"/>
              <p:cNvSpPr>
                <a:spLocks noChangeShapeType="1"/>
              </p:cNvSpPr>
              <p:nvPr/>
            </p:nvSpPr>
            <p:spPr bwMode="auto">
              <a:xfrm>
                <a:off x="504" y="69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840" y="366"/>
                <a:ext cx="264" cy="9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6" name="Text Box 22"/>
              <p:cNvSpPr txBox="1">
                <a:spLocks noChangeArrowheads="1"/>
              </p:cNvSpPr>
              <p:nvPr/>
            </p:nvSpPr>
            <p:spPr bwMode="auto">
              <a:xfrm>
                <a:off x="1289" y="764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7" name="Text Box 23"/>
              <p:cNvSpPr txBox="1">
                <a:spLocks noChangeArrowheads="1"/>
              </p:cNvSpPr>
              <p:nvPr/>
            </p:nvSpPr>
            <p:spPr bwMode="auto">
              <a:xfrm>
                <a:off x="321" y="1475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72" name="AutoShape 24"/>
          <p:cNvSpPr>
            <a:spLocks noChangeArrowheads="1"/>
          </p:cNvSpPr>
          <p:nvPr/>
        </p:nvSpPr>
        <p:spPr bwMode="auto">
          <a:xfrm rot="16200000">
            <a:off x="5721462" y="2160985"/>
            <a:ext cx="59531" cy="52388"/>
          </a:xfrm>
          <a:custGeom>
            <a:avLst/>
            <a:gdLst>
              <a:gd name="T0" fmla="*/ 75406 w 21600"/>
              <a:gd name="T1" fmla="*/ 34925 h 21600"/>
              <a:gd name="T2" fmla="*/ 39688 w 21600"/>
              <a:gd name="T3" fmla="*/ 69850 h 21600"/>
              <a:gd name="T4" fmla="*/ 3969 w 21600"/>
              <a:gd name="T5" fmla="*/ 34925 h 21600"/>
              <a:gd name="T6" fmla="*/ 396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880 w 21600"/>
              <a:gd name="T13" fmla="*/ 2880 h 21600"/>
              <a:gd name="T14" fmla="*/ 18720 w 21600"/>
              <a:gd name="T15" fmla="*/ 18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" y="21600"/>
                </a:lnTo>
                <a:lnTo>
                  <a:pt x="1944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5761943" y="2293144"/>
            <a:ext cx="292894" cy="1035844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sp>
        <p:nvSpPr>
          <p:cNvPr id="334874" name="Rectangle 26"/>
          <p:cNvSpPr>
            <a:spLocks noChangeArrowheads="1"/>
          </p:cNvSpPr>
          <p:nvPr/>
        </p:nvSpPr>
        <p:spPr bwMode="auto">
          <a:xfrm>
            <a:off x="3947430" y="3686175"/>
            <a:ext cx="5715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883394" y="3357563"/>
            <a:ext cx="1293020" cy="1239441"/>
            <a:chOff x="4530" y="2820"/>
            <a:chExt cx="1086" cy="1041"/>
          </a:xfrm>
        </p:grpSpPr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4536" y="2823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Fotografía de Photo Editor" r:id="rId5" imgW="1714739" imgH="1647619" progId="MSPhotoEd.3">
                    <p:embed/>
                  </p:oleObj>
                </mc:Choice>
                <mc:Fallback>
                  <p:oleObj name="Fotografía de Photo Editor" r:id="rId5" imgW="1714739" imgH="1647619" progId="MSPhotoEd.3">
                    <p:embed/>
                    <p:pic>
                      <p:nvPicPr>
                        <p:cNvPr id="102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2823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3" name="Rectangle 29"/>
            <p:cNvSpPr>
              <a:spLocks noChangeArrowheads="1"/>
            </p:cNvSpPr>
            <p:nvPr/>
          </p:nvSpPr>
          <p:spPr bwMode="auto">
            <a:xfrm>
              <a:off x="5004" y="3258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94" name="Text Box 30"/>
            <p:cNvSpPr txBox="1">
              <a:spLocks noChangeArrowheads="1"/>
            </p:cNvSpPr>
            <p:nvPr/>
          </p:nvSpPr>
          <p:spPr bwMode="auto">
            <a:xfrm>
              <a:off x="4916" y="3479"/>
              <a:ext cx="37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y(i,j)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95" name="Text Box 31"/>
            <p:cNvSpPr txBox="1">
              <a:spLocks noChangeArrowheads="1"/>
            </p:cNvSpPr>
            <p:nvPr/>
          </p:nvSpPr>
          <p:spPr bwMode="auto">
            <a:xfrm>
              <a:off x="4706" y="3003"/>
              <a:ext cx="7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Pixel de salida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96" name="Group 32"/>
            <p:cNvGrpSpPr>
              <a:grpSpLocks/>
            </p:cNvGrpSpPr>
            <p:nvPr/>
          </p:nvGrpSpPr>
          <p:grpSpPr bwMode="auto">
            <a:xfrm>
              <a:off x="4530" y="2820"/>
              <a:ext cx="978" cy="955"/>
              <a:chOff x="372" y="1506"/>
              <a:chExt cx="978" cy="955"/>
            </a:xfrm>
          </p:grpSpPr>
          <p:sp>
            <p:nvSpPr>
              <p:cNvPr id="1097" name="Line 33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8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9" name="Text Box 35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0" name="Text Box 36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4118881" y="3830241"/>
            <a:ext cx="26908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CL" sz="1050">
                <a:latin typeface="Trebuchet MS" panose="020B0703020202090204" pitchFamily="34" charset="0"/>
              </a:rPr>
              <a:t>f</a:t>
            </a:r>
            <a:endParaRPr lang="es-ES" sz="1050" dirty="0">
              <a:latin typeface="Trebuchet MS" panose="020B0703020202090204" pitchFamily="34" charset="0"/>
            </a:endParaRPr>
          </a:p>
        </p:txBody>
      </p: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1907890" y="2124076"/>
            <a:ext cx="1546622" cy="2480072"/>
            <a:chOff x="1191" y="1784"/>
            <a:chExt cx="1299" cy="2083"/>
          </a:xfrm>
        </p:grpSpPr>
        <p:grpSp>
          <p:nvGrpSpPr>
            <p:cNvPr id="1063" name="Group 41"/>
            <p:cNvGrpSpPr>
              <a:grpSpLocks/>
            </p:cNvGrpSpPr>
            <p:nvPr/>
          </p:nvGrpSpPr>
          <p:grpSpPr bwMode="auto">
            <a:xfrm>
              <a:off x="1191" y="1784"/>
              <a:ext cx="75" cy="102"/>
              <a:chOff x="2505" y="1454"/>
              <a:chExt cx="159" cy="534"/>
            </a:xfrm>
          </p:grpSpPr>
          <p:sp>
            <p:nvSpPr>
              <p:cNvPr id="1085" name="Line 42"/>
              <p:cNvSpPr>
                <a:spLocks noChangeShapeType="1"/>
              </p:cNvSpPr>
              <p:nvPr/>
            </p:nvSpPr>
            <p:spPr bwMode="auto">
              <a:xfrm>
                <a:off x="2505" y="1454"/>
                <a:ext cx="159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6" name="Line 43"/>
              <p:cNvSpPr>
                <a:spLocks noChangeShapeType="1"/>
              </p:cNvSpPr>
              <p:nvPr/>
            </p:nvSpPr>
            <p:spPr bwMode="auto">
              <a:xfrm flipV="1">
                <a:off x="2508" y="1940"/>
                <a:ext cx="156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7" name="Line 44"/>
              <p:cNvSpPr>
                <a:spLocks noChangeShapeType="1"/>
              </p:cNvSpPr>
              <p:nvPr/>
            </p:nvSpPr>
            <p:spPr bwMode="auto">
              <a:xfrm>
                <a:off x="2507" y="1607"/>
                <a:ext cx="157" cy="2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8" name="Line 45"/>
              <p:cNvSpPr>
                <a:spLocks noChangeShapeType="1"/>
              </p:cNvSpPr>
              <p:nvPr/>
            </p:nvSpPr>
            <p:spPr bwMode="auto">
              <a:xfrm flipV="1">
                <a:off x="2506" y="1783"/>
                <a:ext cx="157" cy="2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9" name="Line 46"/>
              <p:cNvSpPr>
                <a:spLocks noChangeShapeType="1"/>
              </p:cNvSpPr>
              <p:nvPr/>
            </p:nvSpPr>
            <p:spPr bwMode="auto">
              <a:xfrm>
                <a:off x="2506" y="1456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0" name="Line 47"/>
              <p:cNvSpPr>
                <a:spLocks noChangeShapeType="1"/>
              </p:cNvSpPr>
              <p:nvPr/>
            </p:nvSpPr>
            <p:spPr bwMode="auto">
              <a:xfrm>
                <a:off x="2562" y="1472"/>
                <a:ext cx="0" cy="49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1" name="Line 48"/>
              <p:cNvSpPr>
                <a:spLocks noChangeShapeType="1"/>
              </p:cNvSpPr>
              <p:nvPr/>
            </p:nvSpPr>
            <p:spPr bwMode="auto">
              <a:xfrm>
                <a:off x="2664" y="1503"/>
                <a:ext cx="0" cy="43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2" name="Line 49"/>
              <p:cNvSpPr>
                <a:spLocks noChangeShapeType="1"/>
              </p:cNvSpPr>
              <p:nvPr/>
            </p:nvSpPr>
            <p:spPr bwMode="auto">
              <a:xfrm>
                <a:off x="2617" y="1490"/>
                <a:ext cx="0" cy="46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1410" y="2829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Fotografía de Photo Editor" r:id="rId7" imgW="1714739" imgH="1647619" progId="MSPhotoEd.3">
                    <p:embed/>
                  </p:oleObj>
                </mc:Choice>
                <mc:Fallback>
                  <p:oleObj name="Fotografía de Photo Editor" r:id="rId7" imgW="1714739" imgH="1647619" progId="MSPhotoEd.3">
                    <p:embed/>
                    <p:pic>
                      <p:nvPicPr>
                        <p:cNvPr id="1026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0" y="2829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4" name="Group 51"/>
            <p:cNvGrpSpPr>
              <a:grpSpLocks/>
            </p:cNvGrpSpPr>
            <p:nvPr/>
          </p:nvGrpSpPr>
          <p:grpSpPr bwMode="auto">
            <a:xfrm>
              <a:off x="1728" y="3120"/>
              <a:ext cx="432" cy="432"/>
              <a:chOff x="1536" y="2592"/>
              <a:chExt cx="432" cy="432"/>
            </a:xfrm>
          </p:grpSpPr>
          <p:grpSp>
            <p:nvGrpSpPr>
              <p:cNvPr id="1075" name="Group 52"/>
              <p:cNvGrpSpPr>
                <a:grpSpLocks/>
              </p:cNvGrpSpPr>
              <p:nvPr/>
            </p:nvGrpSpPr>
            <p:grpSpPr bwMode="auto">
              <a:xfrm>
                <a:off x="1536" y="2592"/>
                <a:ext cx="432" cy="432"/>
                <a:chOff x="1536" y="2592"/>
                <a:chExt cx="528" cy="432"/>
              </a:xfrm>
            </p:grpSpPr>
            <p:sp>
              <p:nvSpPr>
                <p:cNvPr id="1081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2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3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288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4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3024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  <p:grpSp>
            <p:nvGrpSpPr>
              <p:cNvPr id="1076" name="Group 57"/>
              <p:cNvGrpSpPr>
                <a:grpSpLocks/>
              </p:cNvGrpSpPr>
              <p:nvPr/>
            </p:nvGrpSpPr>
            <p:grpSpPr bwMode="auto">
              <a:xfrm rot="5400000">
                <a:off x="1536" y="2592"/>
                <a:ext cx="432" cy="432"/>
                <a:chOff x="1632" y="2688"/>
                <a:chExt cx="528" cy="432"/>
              </a:xfrm>
            </p:grpSpPr>
            <p:sp>
              <p:nvSpPr>
                <p:cNvPr id="1077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2688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8" name="Line 59"/>
                <p:cNvSpPr>
                  <a:spLocks noChangeShapeType="1"/>
                </p:cNvSpPr>
                <p:nvPr/>
              </p:nvSpPr>
              <p:spPr bwMode="auto">
                <a:xfrm>
                  <a:off x="1632" y="283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9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297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0" name="Line 61"/>
                <p:cNvSpPr>
                  <a:spLocks noChangeShapeType="1"/>
                </p:cNvSpPr>
                <p:nvPr/>
              </p:nvSpPr>
              <p:spPr bwMode="auto">
                <a:xfrm>
                  <a:off x="1632" y="312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1065" name="Rectangle 62"/>
            <p:cNvSpPr>
              <a:spLocks noChangeArrowheads="1"/>
            </p:cNvSpPr>
            <p:nvPr/>
          </p:nvSpPr>
          <p:spPr bwMode="auto">
            <a:xfrm>
              <a:off x="1878" y="3264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6" name="Line 63"/>
            <p:cNvSpPr>
              <a:spLocks noChangeShapeType="1"/>
            </p:cNvSpPr>
            <p:nvPr/>
          </p:nvSpPr>
          <p:spPr bwMode="auto">
            <a:xfrm>
              <a:off x="1230" y="1926"/>
              <a:ext cx="246" cy="8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7" name="Text Box 64"/>
            <p:cNvSpPr txBox="1">
              <a:spLocks noChangeArrowheads="1"/>
            </p:cNvSpPr>
            <p:nvPr/>
          </p:nvSpPr>
          <p:spPr bwMode="auto">
            <a:xfrm>
              <a:off x="1616" y="3593"/>
              <a:ext cx="37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x(i,j)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68" name="Line 65"/>
            <p:cNvSpPr>
              <a:spLocks noChangeShapeType="1"/>
            </p:cNvSpPr>
            <p:nvPr/>
          </p:nvSpPr>
          <p:spPr bwMode="auto">
            <a:xfrm flipH="1">
              <a:off x="1740" y="3336"/>
              <a:ext cx="198" cy="2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9" name="Text Box 66"/>
            <p:cNvSpPr txBox="1">
              <a:spLocks noChangeArrowheads="1"/>
            </p:cNvSpPr>
            <p:nvPr/>
          </p:nvSpPr>
          <p:spPr bwMode="auto">
            <a:xfrm>
              <a:off x="1658" y="2913"/>
              <a:ext cx="51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máscara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70" name="Group 67"/>
            <p:cNvGrpSpPr>
              <a:grpSpLocks/>
            </p:cNvGrpSpPr>
            <p:nvPr/>
          </p:nvGrpSpPr>
          <p:grpSpPr bwMode="auto">
            <a:xfrm>
              <a:off x="1410" y="2826"/>
              <a:ext cx="978" cy="955"/>
              <a:chOff x="372" y="1506"/>
              <a:chExt cx="978" cy="955"/>
            </a:xfrm>
          </p:grpSpPr>
          <p:sp>
            <p:nvSpPr>
              <p:cNvPr id="1071" name="Line 68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3" name="Text Box 70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074" name="Text Box 71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920" name="Line 72"/>
          <p:cNvSpPr>
            <a:spLocks noChangeShapeType="1"/>
          </p:cNvSpPr>
          <p:nvPr/>
        </p:nvSpPr>
        <p:spPr bwMode="auto">
          <a:xfrm>
            <a:off x="3604530" y="2371725"/>
            <a:ext cx="514350" cy="12573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grpSp>
        <p:nvGrpSpPr>
          <p:cNvPr id="14" name="Group 73"/>
          <p:cNvGrpSpPr>
            <a:grpSpLocks/>
          </p:cNvGrpSpPr>
          <p:nvPr/>
        </p:nvGrpSpPr>
        <p:grpSpPr bwMode="auto">
          <a:xfrm>
            <a:off x="1907890" y="2120503"/>
            <a:ext cx="2039540" cy="2080022"/>
            <a:chOff x="1191" y="1781"/>
            <a:chExt cx="1713" cy="1747"/>
          </a:xfrm>
        </p:grpSpPr>
        <p:sp>
          <p:nvSpPr>
            <p:cNvPr id="1048" name="Line 74"/>
            <p:cNvSpPr>
              <a:spLocks noChangeShapeType="1"/>
            </p:cNvSpPr>
            <p:nvPr/>
          </p:nvSpPr>
          <p:spPr bwMode="auto">
            <a:xfrm>
              <a:off x="1944" y="3192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49" name="Line 75"/>
            <p:cNvSpPr>
              <a:spLocks noChangeShapeType="1"/>
            </p:cNvSpPr>
            <p:nvPr/>
          </p:nvSpPr>
          <p:spPr bwMode="auto">
            <a:xfrm>
              <a:off x="1944" y="3336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1944" y="3480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1" name="Line 77"/>
            <p:cNvSpPr>
              <a:spLocks noChangeShapeType="1"/>
            </p:cNvSpPr>
            <p:nvPr/>
          </p:nvSpPr>
          <p:spPr bwMode="auto">
            <a:xfrm>
              <a:off x="1800" y="3144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2" name="Line 78"/>
            <p:cNvSpPr>
              <a:spLocks noChangeShapeType="1"/>
            </p:cNvSpPr>
            <p:nvPr/>
          </p:nvSpPr>
          <p:spPr bwMode="auto">
            <a:xfrm>
              <a:off x="1800" y="3288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3" name="Line 79"/>
            <p:cNvSpPr>
              <a:spLocks noChangeShapeType="1"/>
            </p:cNvSpPr>
            <p:nvPr/>
          </p:nvSpPr>
          <p:spPr bwMode="auto">
            <a:xfrm>
              <a:off x="1800" y="3432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4" name="Line 80"/>
            <p:cNvSpPr>
              <a:spLocks noChangeShapeType="1"/>
            </p:cNvSpPr>
            <p:nvPr/>
          </p:nvSpPr>
          <p:spPr bwMode="auto">
            <a:xfrm>
              <a:off x="2136" y="3240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5" name="Line 81"/>
            <p:cNvSpPr>
              <a:spLocks noChangeShapeType="1"/>
            </p:cNvSpPr>
            <p:nvPr/>
          </p:nvSpPr>
          <p:spPr bwMode="auto">
            <a:xfrm>
              <a:off x="2136" y="3384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6" name="Line 82"/>
            <p:cNvSpPr>
              <a:spLocks noChangeShapeType="1"/>
            </p:cNvSpPr>
            <p:nvPr/>
          </p:nvSpPr>
          <p:spPr bwMode="auto">
            <a:xfrm>
              <a:off x="2136" y="3528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7" name="Line 83"/>
            <p:cNvSpPr>
              <a:spLocks noChangeShapeType="1"/>
            </p:cNvSpPr>
            <p:nvPr/>
          </p:nvSpPr>
          <p:spPr bwMode="auto">
            <a:xfrm>
              <a:off x="1267" y="184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8" name="Line 84"/>
            <p:cNvSpPr>
              <a:spLocks noChangeShapeType="1"/>
            </p:cNvSpPr>
            <p:nvPr/>
          </p:nvSpPr>
          <p:spPr bwMode="auto">
            <a:xfrm>
              <a:off x="1270" y="1792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9" name="Line 85"/>
            <p:cNvSpPr>
              <a:spLocks noChangeShapeType="1"/>
            </p:cNvSpPr>
            <p:nvPr/>
          </p:nvSpPr>
          <p:spPr bwMode="auto">
            <a:xfrm>
              <a:off x="1267" y="1877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0" name="Line 86"/>
            <p:cNvSpPr>
              <a:spLocks noChangeShapeType="1"/>
            </p:cNvSpPr>
            <p:nvPr/>
          </p:nvSpPr>
          <p:spPr bwMode="auto">
            <a:xfrm>
              <a:off x="1194" y="1889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1" name="Line 87"/>
            <p:cNvSpPr>
              <a:spLocks noChangeShapeType="1"/>
            </p:cNvSpPr>
            <p:nvPr/>
          </p:nvSpPr>
          <p:spPr bwMode="auto">
            <a:xfrm>
              <a:off x="1191" y="1781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2" name="Line 88"/>
            <p:cNvSpPr>
              <a:spLocks noChangeShapeType="1"/>
            </p:cNvSpPr>
            <p:nvPr/>
          </p:nvSpPr>
          <p:spPr bwMode="auto">
            <a:xfrm>
              <a:off x="1267" y="181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256865" y="1789510"/>
            <a:ext cx="702468" cy="532209"/>
            <a:chOff x="2324" y="1503"/>
            <a:chExt cx="590" cy="447"/>
          </a:xfrm>
        </p:grpSpPr>
        <p:sp>
          <p:nvSpPr>
            <p:cNvPr id="1046" name="Text Box 90"/>
            <p:cNvSpPr txBox="1">
              <a:spLocks noChangeArrowheads="1"/>
            </p:cNvSpPr>
            <p:nvPr/>
          </p:nvSpPr>
          <p:spPr bwMode="auto">
            <a:xfrm>
              <a:off x="2324" y="1503"/>
              <a:ext cx="59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Operador 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047" name="Rectangle 91"/>
            <p:cNvSpPr>
              <a:spLocks noChangeArrowheads="1"/>
            </p:cNvSpPr>
            <p:nvPr/>
          </p:nvSpPr>
          <p:spPr bwMode="auto">
            <a:xfrm>
              <a:off x="2466" y="1752"/>
              <a:ext cx="84" cy="19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0" lon="6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3568811" y="2176463"/>
            <a:ext cx="2857500" cy="1793081"/>
            <a:chOff x="2586" y="1828"/>
            <a:chExt cx="2400" cy="1506"/>
          </a:xfrm>
        </p:grpSpPr>
        <p:grpSp>
          <p:nvGrpSpPr>
            <p:cNvPr id="1040" name="Group 93"/>
            <p:cNvGrpSpPr>
              <a:grpSpLocks/>
            </p:cNvGrpSpPr>
            <p:nvPr/>
          </p:nvGrpSpPr>
          <p:grpSpPr bwMode="auto">
            <a:xfrm>
              <a:off x="2586" y="1828"/>
              <a:ext cx="1776" cy="0"/>
              <a:chOff x="2586" y="1828"/>
              <a:chExt cx="1776" cy="0"/>
            </a:xfrm>
          </p:grpSpPr>
          <p:sp>
            <p:nvSpPr>
              <p:cNvPr id="1044" name="Line 94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5" name="Line 95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pSp>
          <p:nvGrpSpPr>
            <p:cNvPr id="1041" name="Group 96"/>
            <p:cNvGrpSpPr>
              <a:grpSpLocks/>
            </p:cNvGrpSpPr>
            <p:nvPr/>
          </p:nvGrpSpPr>
          <p:grpSpPr bwMode="auto">
            <a:xfrm>
              <a:off x="3402" y="3334"/>
              <a:ext cx="1584" cy="0"/>
              <a:chOff x="3402" y="3334"/>
              <a:chExt cx="1584" cy="0"/>
            </a:xfrm>
          </p:grpSpPr>
          <p:sp>
            <p:nvSpPr>
              <p:cNvPr id="1042" name="Line 97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3" name="Line 98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B7512F5-D39C-7645-A5CD-EDE304279264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2" grpId="0" animBg="1"/>
      <p:bldP spid="334873" grpId="0" animBg="1"/>
      <p:bldP spid="334874" grpId="0" animBg="1"/>
      <p:bldP spid="334885" grpId="0" autoUpdateAnimBg="0"/>
      <p:bldP spid="3349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threshold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9" y="1393026"/>
            <a:ext cx="4572746" cy="3429560"/>
          </a:xfrm>
          <a:prstGeom prst="rect">
            <a:avLst/>
          </a:prstGeom>
        </p:spPr>
      </p:pic>
      <p:pic>
        <p:nvPicPr>
          <p:cNvPr id="16" name="15 Imagen" descr="filtrad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bordes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imag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865028" y="1393047"/>
            <a:ext cx="45719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2089563"/>
            <a:ext cx="321469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2625344"/>
            <a:ext cx="428625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3268282"/>
            <a:ext cx="535781" cy="535781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4018375"/>
            <a:ext cx="642938" cy="642938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7" name="16 Elipse"/>
          <p:cNvSpPr/>
          <p:nvPr/>
        </p:nvSpPr>
        <p:spPr>
          <a:xfrm>
            <a:off x="3334453" y="2878933"/>
            <a:ext cx="336221" cy="33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18" name="17 Elipse"/>
          <p:cNvSpPr/>
          <p:nvPr/>
        </p:nvSpPr>
        <p:spPr>
          <a:xfrm>
            <a:off x="4186746" y="2893235"/>
            <a:ext cx="321469" cy="321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20" name="19 CuadroTexto"/>
          <p:cNvSpPr txBox="1"/>
          <p:nvPr/>
        </p:nvSpPr>
        <p:spPr>
          <a:xfrm>
            <a:off x="5590497" y="486651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© Hans Löbel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4608CD-DE01-3641-8082-DB8B708D04E0}"/>
              </a:ext>
            </a:extLst>
          </p:cNvPr>
          <p:cNvSpPr/>
          <p:nvPr/>
        </p:nvSpPr>
        <p:spPr>
          <a:xfrm>
            <a:off x="705431" y="302976"/>
            <a:ext cx="63530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 circular: Detección de Cabezas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61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219 -0.1345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85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8 -0.13456 L 0.55625 -0.13456 L 0.55625 -0.07993 L 0.09305 -0.07993 L 0.09305 -0.01018 L 0.55486 -0.01018 L 0.55486 0.06112 L 0.09218 0.06112 L 0.09218 0.14167 L 0.55312 0.14167 L 0.55312 0.21791 L 0.09166 0.21791 L 0.09166 0.29383 L 0.55208 0.29537 L 0.55208 0.37809 L 0.09166 0.37963 L 0.09166 0.46575 L 0.55208 0.46575 " pathEditMode="relative" rAng="0" ptsTypes="AAAAAAAAAAAAAAAAAA">
                                      <p:cBhvr>
                                        <p:cTn id="4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3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3268" y="459633"/>
            <a:ext cx="54232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Courier"/>
                <a:cs typeface="Courier"/>
              </a:rPr>
              <a:t>Pseudocódigo</a:t>
            </a:r>
            <a:endParaRPr lang="en-US" sz="1800" b="1">
              <a:latin typeface="Courier"/>
              <a:cs typeface="Courier"/>
            </a:endParaRPr>
          </a:p>
          <a:p>
            <a:endParaRPr lang="en-US" sz="1800">
              <a:latin typeface="Courier"/>
              <a:cs typeface="Courier"/>
            </a:endParaRPr>
          </a:p>
          <a:p>
            <a:r>
              <a:rPr lang="en-US" sz="1800">
                <a:latin typeface="Courier"/>
                <a:cs typeface="Courier"/>
              </a:rPr>
              <a:t>Input: imagen X (N x M </a:t>
            </a:r>
            <a:r>
              <a:rPr lang="en-US" sz="1800" err="1">
                <a:latin typeface="Courier"/>
                <a:cs typeface="Courier"/>
              </a:rPr>
              <a:t>pixeles</a:t>
            </a:r>
            <a:r>
              <a:rPr lang="en-US" sz="1800">
                <a:latin typeface="Courier"/>
                <a:cs typeface="Courier"/>
              </a:rPr>
              <a:t>)</a:t>
            </a:r>
          </a:p>
          <a:p>
            <a:r>
              <a:rPr lang="en-US" sz="1800">
                <a:latin typeface="Courier"/>
                <a:cs typeface="Courier"/>
              </a:rPr>
              <a:t>       </a:t>
            </a:r>
            <a:r>
              <a:rPr lang="en-US" sz="1800" err="1">
                <a:latin typeface="Courier"/>
                <a:cs typeface="Courier"/>
              </a:rPr>
              <a:t>tamaño</a:t>
            </a:r>
            <a:r>
              <a:rPr lang="en-US" sz="1800">
                <a:latin typeface="Courier"/>
                <a:cs typeface="Courier"/>
              </a:rPr>
              <a:t> de </a:t>
            </a:r>
            <a:r>
              <a:rPr lang="en-US" sz="1800" err="1">
                <a:latin typeface="Courier"/>
                <a:cs typeface="Courier"/>
              </a:rPr>
              <a:t>máscara</a:t>
            </a:r>
            <a:r>
              <a:rPr lang="en-US" sz="1800">
                <a:latin typeface="Courier"/>
                <a:cs typeface="Courier"/>
              </a:rPr>
              <a:t> (2k+1)x(2k+1)</a:t>
            </a:r>
          </a:p>
          <a:p>
            <a:r>
              <a:rPr lang="en-US" sz="1800">
                <a:latin typeface="Courier"/>
                <a:cs typeface="Courier"/>
              </a:rPr>
              <a:t>       </a:t>
            </a:r>
            <a:r>
              <a:rPr lang="en-US" sz="1800" err="1">
                <a:latin typeface="Courier"/>
                <a:cs typeface="Courier"/>
              </a:rPr>
              <a:t>operador</a:t>
            </a:r>
            <a:endParaRPr lang="en-US" sz="1800">
              <a:latin typeface="Courier"/>
              <a:cs typeface="Courier"/>
            </a:endParaRPr>
          </a:p>
          <a:p>
            <a:endParaRPr lang="en-US" sz="1800">
              <a:latin typeface="Courier"/>
              <a:cs typeface="Courier"/>
            </a:endParaRPr>
          </a:p>
          <a:p>
            <a:r>
              <a:rPr lang="en-US" sz="1800">
                <a:latin typeface="Courier"/>
                <a:cs typeface="Courier"/>
              </a:rPr>
              <a:t>Output: imagen Y</a:t>
            </a:r>
          </a:p>
          <a:p>
            <a:endParaRPr lang="en-US" sz="1800">
              <a:latin typeface="Courier"/>
              <a:cs typeface="Courier"/>
            </a:endParaRPr>
          </a:p>
          <a:p>
            <a:endParaRPr lang="en-US" sz="1800">
              <a:latin typeface="Courier"/>
              <a:cs typeface="Courier"/>
            </a:endParaRPr>
          </a:p>
          <a:p>
            <a:r>
              <a:rPr lang="en-US" sz="1800">
                <a:latin typeface="Courier"/>
                <a:cs typeface="Courier"/>
              </a:rPr>
              <a:t>for </a:t>
            </a:r>
            <a:r>
              <a:rPr lang="en-US" sz="1800" err="1">
                <a:latin typeface="Courier"/>
                <a:cs typeface="Courier"/>
              </a:rPr>
              <a:t>i</a:t>
            </a:r>
            <a:r>
              <a:rPr lang="en-US" sz="1800">
                <a:latin typeface="Courier"/>
                <a:cs typeface="Courier"/>
              </a:rPr>
              <a:t> = k+1 to N-k</a:t>
            </a:r>
          </a:p>
          <a:p>
            <a:r>
              <a:rPr lang="en-US" sz="1800">
                <a:latin typeface="Courier"/>
                <a:cs typeface="Courier"/>
              </a:rPr>
              <a:t>    for j = k+1 to M-k</a:t>
            </a:r>
          </a:p>
          <a:p>
            <a:r>
              <a:rPr lang="en-US" sz="1800">
                <a:latin typeface="Courier"/>
                <a:cs typeface="Courier"/>
              </a:rPr>
              <a:t>        M = X(</a:t>
            </a:r>
            <a:r>
              <a:rPr lang="en-US" sz="1800" err="1">
                <a:latin typeface="Courier"/>
                <a:cs typeface="Courier"/>
              </a:rPr>
              <a:t>i-k:i+k,j+k-j+k</a:t>
            </a:r>
            <a:r>
              <a:rPr lang="en-US" sz="1800">
                <a:latin typeface="Courier"/>
                <a:cs typeface="Courier"/>
              </a:rPr>
              <a:t>);</a:t>
            </a:r>
          </a:p>
          <a:p>
            <a:r>
              <a:rPr lang="en-US" sz="1800">
                <a:latin typeface="Courier"/>
                <a:cs typeface="Courier"/>
              </a:rPr>
              <a:t>        Y(</a:t>
            </a:r>
            <a:r>
              <a:rPr lang="en-US" sz="1800" err="1">
                <a:latin typeface="Courier"/>
                <a:cs typeface="Courier"/>
              </a:rPr>
              <a:t>i,j</a:t>
            </a:r>
            <a:r>
              <a:rPr lang="en-US" sz="1800">
                <a:latin typeface="Courier"/>
                <a:cs typeface="Courier"/>
              </a:rPr>
              <a:t>) = </a:t>
            </a:r>
            <a:r>
              <a:rPr lang="en-US" sz="1800" err="1">
                <a:latin typeface="Courier"/>
                <a:cs typeface="Courier"/>
              </a:rPr>
              <a:t>operador</a:t>
            </a:r>
            <a:r>
              <a:rPr lang="en-US" sz="1800">
                <a:latin typeface="Courier"/>
                <a:cs typeface="Courier"/>
              </a:rPr>
              <a:t>(M);</a:t>
            </a:r>
          </a:p>
          <a:p>
            <a:r>
              <a:rPr lang="en-US" sz="1800">
                <a:latin typeface="Courier"/>
                <a:cs typeface="Courier"/>
              </a:rPr>
              <a:t>    end</a:t>
            </a:r>
          </a:p>
          <a:p>
            <a:r>
              <a:rPr lang="en-US" sz="1800">
                <a:latin typeface="Courier"/>
                <a:cs typeface="Courie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7937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5" name="4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6" name="5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7" name="6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8" name="7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9" name="8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0" name="9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1" name="10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2" name="11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3" name="12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4" name="13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5" name="14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6" name="15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7" name="16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8" name="17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9" name="18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4" name="33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5" name="34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6" name="35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7" name="36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8" name="37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9" name="38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40" name="39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41" name="40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3C578BA4-B0D3-5540-B06B-574F1D87E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EDABF1-8FE7-4D4C-948F-464CDC3DAAB7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2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1729DFB2-C7C2-E74F-8CF9-5BDC7635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AF8FB7-003C-E34E-A4E5-175DBFA008F6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6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51" name="Text Box 2">
            <a:extLst>
              <a:ext uri="{FF2B5EF4-FFF2-40B4-BE49-F238E27FC236}">
                <a16:creationId xmlns:a16="http://schemas.microsoft.com/office/drawing/2014/main" id="{DD8F410F-357B-4449-8CF7-4A92A01E0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83E6D9-44F4-A949-B664-444930F1D735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0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8460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4487" y="3630706"/>
            <a:ext cx="340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Average: [ (4+6+9)+(9+6+4)+(9+6+2) ] / 9 = 6.1</a:t>
            </a:r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E199B4F1-C427-A548-88DF-04607B14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3213B1-A975-284E-B549-C3F7B87B1A62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3448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C4906C0A-67C2-DF45-99B8-DEBDAD05B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2DB6A3-E2FC-3643-825F-790A672271E3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2834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 Box 2">
            <a:extLst>
              <a:ext uri="{FF2B5EF4-FFF2-40B4-BE49-F238E27FC236}">
                <a16:creationId xmlns:a16="http://schemas.microsoft.com/office/drawing/2014/main" id="{2B16DE67-1604-164D-A09A-4488B0702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1E807B-D3D1-3943-973C-A30B8F179273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005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787</Words>
  <Application>Microsoft Macintosh PowerPoint</Application>
  <PresentationFormat>On-screen Show (16:9)</PresentationFormat>
  <Paragraphs>408</Paragraphs>
  <Slides>20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</vt:lpstr>
      <vt:lpstr>Trebuchet MS</vt:lpstr>
      <vt:lpstr>Tema de Office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24</cp:revision>
  <dcterms:modified xsi:type="dcterms:W3CDTF">2021-09-06T18:34:58Z</dcterms:modified>
</cp:coreProperties>
</file>